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" charset="1" panose="00000800000000000000"/>
      <p:regular r:id="rId15"/>
    </p:embeddedFont>
    <p:embeddedFont>
      <p:font typeface="Glacial Indifference" charset="1" panose="000000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509075" y="5760275"/>
            <a:ext cx="1879707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0610" y="163681"/>
            <a:ext cx="2067899" cy="2067899"/>
          </a:xfrm>
          <a:custGeom>
            <a:avLst/>
            <a:gdLst/>
            <a:ahLst/>
            <a:cxnLst/>
            <a:rect r="r" b="b" t="t" l="l"/>
            <a:pathLst>
              <a:path h="2067899" w="2067899">
                <a:moveTo>
                  <a:pt x="0" y="0"/>
                </a:moveTo>
                <a:lnTo>
                  <a:pt x="2067899" y="0"/>
                </a:lnTo>
                <a:lnTo>
                  <a:pt x="2067899" y="2067899"/>
                </a:lnTo>
                <a:lnTo>
                  <a:pt x="0" y="2067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-509075" y="2610043"/>
            <a:ext cx="1879707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950311" y="125567"/>
            <a:ext cx="2144128" cy="2144128"/>
          </a:xfrm>
          <a:custGeom>
            <a:avLst/>
            <a:gdLst/>
            <a:ahLst/>
            <a:cxnLst/>
            <a:rect r="r" b="b" t="t" l="l"/>
            <a:pathLst>
              <a:path h="2144128" w="2144128">
                <a:moveTo>
                  <a:pt x="0" y="0"/>
                </a:moveTo>
                <a:lnTo>
                  <a:pt x="2144128" y="0"/>
                </a:lnTo>
                <a:lnTo>
                  <a:pt x="2144128" y="2144128"/>
                </a:lnTo>
                <a:lnTo>
                  <a:pt x="0" y="2144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6963" y="2576706"/>
            <a:ext cx="17174075" cy="315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b="true" sz="91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NEXT DEFI BUBBLE- CAN WE PREDICT IT?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161873" y="9210675"/>
            <a:ext cx="20305173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 spc="579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SANSKRUTI NAWANDER /D16ADB/34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8509" y="6433239"/>
            <a:ext cx="13484409" cy="167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9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COURSE:DECENTRALISED FINANCE(HBCC801)</a:t>
            </a:r>
          </a:p>
          <a:p>
            <a:pPr algn="ctr">
              <a:lnSpc>
                <a:spcPts val="4479"/>
              </a:lnSpc>
            </a:pPr>
            <a:r>
              <a:rPr lang="en-US" sz="3199" spc="639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CONTINUOUS ASSESSMENT-1</a:t>
            </a:r>
          </a:p>
          <a:p>
            <a:pPr algn="ctr">
              <a:lnSpc>
                <a:spcPts val="4479"/>
              </a:lnSpc>
            </a:pPr>
            <a:r>
              <a:rPr lang="en-US" sz="3199" spc="639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ACADEMIC YEAR: 2025-26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033581" y="9840838"/>
            <a:ext cx="2254419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051085" y="939822"/>
            <a:ext cx="8236915" cy="8236882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3333" t="0" r="-3333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38346" y="665797"/>
            <a:ext cx="702627" cy="548049"/>
          </a:xfrm>
          <a:custGeom>
            <a:avLst/>
            <a:gdLst/>
            <a:ahLst/>
            <a:cxnLst/>
            <a:rect r="r" b="b" t="t" l="l"/>
            <a:pathLst>
              <a:path h="548049" w="702627">
                <a:moveTo>
                  <a:pt x="0" y="0"/>
                </a:moveTo>
                <a:lnTo>
                  <a:pt x="702626" y="0"/>
                </a:lnTo>
                <a:lnTo>
                  <a:pt x="702626" y="548049"/>
                </a:lnTo>
                <a:lnTo>
                  <a:pt x="0" y="54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58" y="1779588"/>
            <a:ext cx="9999626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599" b="true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 BUBBLES?</a:t>
            </a:r>
          </a:p>
          <a:p>
            <a:pPr algn="l">
              <a:lnSpc>
                <a:spcPts val="5399"/>
              </a:lnSpc>
            </a:pP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Focusing on whether it is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possible to predict 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the next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major surge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5399"/>
              </a:lnSpc>
            </a:pP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Understanding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past events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, identifying early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warning signs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algn="l">
              <a:lnSpc>
                <a:spcPts val="5399"/>
              </a:lnSpc>
            </a:pP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Analyzing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behavior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are crucial for navigating this rapidly evolving space.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258116">
            <a:off x="13091491" y="-267050"/>
            <a:ext cx="6757935" cy="2961793"/>
          </a:xfrm>
          <a:custGeom>
            <a:avLst/>
            <a:gdLst/>
            <a:ahLst/>
            <a:cxnLst/>
            <a:rect r="r" b="b" t="t" l="l"/>
            <a:pathLst>
              <a:path h="2961793" w="6757935">
                <a:moveTo>
                  <a:pt x="0" y="0"/>
                </a:moveTo>
                <a:lnTo>
                  <a:pt x="6757935" y="0"/>
                </a:lnTo>
                <a:lnTo>
                  <a:pt x="6757935" y="2961793"/>
                </a:lnTo>
                <a:lnTo>
                  <a:pt x="0" y="29617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</a:blip>
            <a:stretch>
              <a:fillRect l="0" t="-124844" r="0" b="-11762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2117" y="491194"/>
            <a:ext cx="722782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033581" y="9775106"/>
            <a:ext cx="2254419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35290" y="2239327"/>
            <a:ext cx="6024010" cy="5190408"/>
          </a:xfrm>
          <a:custGeom>
            <a:avLst/>
            <a:gdLst/>
            <a:ahLst/>
            <a:cxnLst/>
            <a:rect r="r" b="b" t="t" l="l"/>
            <a:pathLst>
              <a:path h="5190408" w="6024010">
                <a:moveTo>
                  <a:pt x="0" y="0"/>
                </a:moveTo>
                <a:lnTo>
                  <a:pt x="6024010" y="0"/>
                </a:lnTo>
                <a:lnTo>
                  <a:pt x="6024010" y="5190409"/>
                </a:lnTo>
                <a:lnTo>
                  <a:pt x="0" y="5190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59" t="-20042" r="-57501" b="-2109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6767" y="2134552"/>
            <a:ext cx="9999626" cy="69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1" indent="-399411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Exponential growth in</a:t>
            </a:r>
            <a:r>
              <a:rPr lang="en-US" b="true" sz="36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token prices</a:t>
            </a:r>
          </a:p>
          <a:p>
            <a:pPr algn="l" marL="798821" indent="-399411" lvl="1">
              <a:lnSpc>
                <a:spcPts val="5549"/>
              </a:lnSpc>
              <a:buFont typeface="Arial"/>
              <a:buChar char="•"/>
            </a:pPr>
            <a:r>
              <a:rPr lang="en-US" b="true" sz="36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Unsustainable lending</a:t>
            </a: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and borrowing rates, </a:t>
            </a:r>
          </a:p>
          <a:p>
            <a:pPr algn="l" marL="798821" indent="-399411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Excessive leverage</a:t>
            </a:r>
          </a:p>
          <a:p>
            <a:pPr algn="l" marL="798821" indent="-399411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Monitoring metrics like </a:t>
            </a:r>
            <a:r>
              <a:rPr lang="en-US" b="true" sz="36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value locked (TVL) </a:t>
            </a: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and transaction volumes alongside market sentiment can provide </a:t>
            </a:r>
            <a:r>
              <a:rPr lang="en-US" b="true" sz="36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early warning signals</a:t>
            </a:r>
            <a:r>
              <a:rPr lang="en-US" sz="36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of a looming bubble.</a:t>
            </a:r>
          </a:p>
          <a:p>
            <a:pPr algn="l">
              <a:lnSpc>
                <a:spcPts val="554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248385" y="580072"/>
            <a:ext cx="15010915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INDICATORS OF BUBBLE FORMATION</a:t>
            </a: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43721" y="9737006"/>
            <a:ext cx="12400558" cy="33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WE ON THE BRINK OF ANOTHER BUBBLE OR ENTERING A SUSTAINABLE GROWTH PHASE?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80670" y="7458665"/>
            <a:ext cx="3356530" cy="140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  <a:spcBef>
                <a:spcPct val="0"/>
              </a:spcBef>
            </a:pPr>
            <a:r>
              <a:rPr lang="en-US" b="true" sz="26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2022 REALITY CHECK</a:t>
            </a:r>
          </a:p>
          <a:p>
            <a:pPr algn="ctr">
              <a:lnSpc>
                <a:spcPts val="374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676393" y="7468190"/>
            <a:ext cx="3570902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2020-2021 EXPLOSION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143500"/>
            <a:ext cx="9584075" cy="6196253"/>
          </a:xfrm>
          <a:custGeom>
            <a:avLst/>
            <a:gdLst/>
            <a:ahLst/>
            <a:cxnLst/>
            <a:rect r="r" b="b" t="t" l="l"/>
            <a:pathLst>
              <a:path h="6196253" w="9584075">
                <a:moveTo>
                  <a:pt x="0" y="0"/>
                </a:moveTo>
                <a:lnTo>
                  <a:pt x="9584075" y="0"/>
                </a:lnTo>
                <a:lnTo>
                  <a:pt x="9584075" y="6196253"/>
                </a:lnTo>
                <a:lnTo>
                  <a:pt x="0" y="619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96" t="0" r="-1369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68237"/>
            <a:ext cx="9144000" cy="5911737"/>
          </a:xfrm>
          <a:custGeom>
            <a:avLst/>
            <a:gdLst/>
            <a:ahLst/>
            <a:cxnLst/>
            <a:rect r="r" b="b" t="t" l="l"/>
            <a:pathLst>
              <a:path h="5911737" w="9144000">
                <a:moveTo>
                  <a:pt x="0" y="0"/>
                </a:moveTo>
                <a:lnTo>
                  <a:pt x="9144000" y="0"/>
                </a:lnTo>
                <a:lnTo>
                  <a:pt x="9144000" y="5911737"/>
                </a:lnTo>
                <a:lnTo>
                  <a:pt x="0" y="5911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5" t="0" r="-117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5143500"/>
            <a:ext cx="9144000" cy="5911737"/>
            <a:chOff x="0" y="0"/>
            <a:chExt cx="1599741" cy="10342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9741" cy="1034258"/>
            </a:xfrm>
            <a:custGeom>
              <a:avLst/>
              <a:gdLst/>
              <a:ahLst/>
              <a:cxnLst/>
              <a:rect r="r" b="b" t="t" l="l"/>
              <a:pathLst>
                <a:path h="1034258" w="1599741">
                  <a:moveTo>
                    <a:pt x="0" y="0"/>
                  </a:moveTo>
                  <a:lnTo>
                    <a:pt x="1599741" y="0"/>
                  </a:lnTo>
                  <a:lnTo>
                    <a:pt x="1599741" y="1034258"/>
                  </a:lnTo>
                  <a:lnTo>
                    <a:pt x="0" y="1034258"/>
                  </a:lnTo>
                  <a:close/>
                </a:path>
              </a:pathLst>
            </a:custGeom>
            <a:solidFill>
              <a:srgbClr val="1D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0"/>
            <a:ext cx="10036696" cy="5143500"/>
            <a:chOff x="0" y="0"/>
            <a:chExt cx="2018184" cy="1034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8184" cy="1034258"/>
            </a:xfrm>
            <a:custGeom>
              <a:avLst/>
              <a:gdLst/>
              <a:ahLst/>
              <a:cxnLst/>
              <a:rect r="r" b="b" t="t" l="l"/>
              <a:pathLst>
                <a:path h="1034258" w="2018184">
                  <a:moveTo>
                    <a:pt x="0" y="0"/>
                  </a:moveTo>
                  <a:lnTo>
                    <a:pt x="2018184" y="0"/>
                  </a:lnTo>
                  <a:lnTo>
                    <a:pt x="2018184" y="1034258"/>
                  </a:lnTo>
                  <a:lnTo>
                    <a:pt x="0" y="1034258"/>
                  </a:lnTo>
                  <a:close/>
                </a:path>
              </a:pathLst>
            </a:custGeom>
            <a:solidFill>
              <a:srgbClr val="1D1D1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591942" y="-527686"/>
            <a:ext cx="9735942" cy="5671186"/>
          </a:xfrm>
          <a:custGeom>
            <a:avLst/>
            <a:gdLst/>
            <a:ahLst/>
            <a:cxnLst/>
            <a:rect r="r" b="b" t="t" l="l"/>
            <a:pathLst>
              <a:path h="5671186" w="9735942">
                <a:moveTo>
                  <a:pt x="0" y="0"/>
                </a:moveTo>
                <a:lnTo>
                  <a:pt x="9735942" y="0"/>
                </a:lnTo>
                <a:lnTo>
                  <a:pt x="9735942" y="5671186"/>
                </a:lnTo>
                <a:lnTo>
                  <a:pt x="0" y="567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143500"/>
            <a:ext cx="9584075" cy="5825403"/>
          </a:xfrm>
          <a:custGeom>
            <a:avLst/>
            <a:gdLst/>
            <a:ahLst/>
            <a:cxnLst/>
            <a:rect r="r" b="b" t="t" l="l"/>
            <a:pathLst>
              <a:path h="5825403" w="9584075">
                <a:moveTo>
                  <a:pt x="0" y="0"/>
                </a:moveTo>
                <a:lnTo>
                  <a:pt x="9584075" y="0"/>
                </a:lnTo>
                <a:lnTo>
                  <a:pt x="9584075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06" r="0" b="-480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04276" y="305643"/>
            <a:ext cx="695502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3519" b="true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2020-2021 Explosion</a:t>
            </a:r>
          </a:p>
          <a:p>
            <a:pPr algn="ctr">
              <a:lnSpc>
                <a:spcPts val="422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41399" y="5388505"/>
            <a:ext cx="526120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3319" b="true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2022 Reality Check</a:t>
            </a:r>
          </a:p>
          <a:p>
            <a:pPr algn="ctr">
              <a:lnSpc>
                <a:spcPts val="434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40538" y="6148121"/>
            <a:ext cx="8662924" cy="410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7"/>
              </a:lnSpc>
            </a:pPr>
            <a:r>
              <a:rPr lang="en-US" sz="3104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The crash wiped out more than 70% of DeFi's market capitalization, exposing systemic vulnerabilities including smart contract exploits, unsustainable tokenomics, and excessive leverage across protocols.</a:t>
            </a:r>
          </a:p>
          <a:p>
            <a:pPr algn="ctr">
              <a:lnSpc>
                <a:spcPts val="465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942975"/>
            <a:ext cx="8618140" cy="446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2967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DeFi's Total Value Locked (TVL) skyrocketed from under $1 billion to over $100 billion in just 18 months. Yield farming hype and liquidity mining incentives created unprecedented momentum as investors rushed to capture double and triple-digit APYs.</a:t>
            </a:r>
          </a:p>
          <a:p>
            <a:pPr algn="ctr">
              <a:lnSpc>
                <a:spcPts val="445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2397" y="0"/>
            <a:ext cx="8105603" cy="12166009"/>
          </a:xfrm>
          <a:custGeom>
            <a:avLst/>
            <a:gdLst/>
            <a:ahLst/>
            <a:cxnLst/>
            <a:rect r="r" b="b" t="t" l="l"/>
            <a:pathLst>
              <a:path h="12166009" w="8105603">
                <a:moveTo>
                  <a:pt x="0" y="0"/>
                </a:moveTo>
                <a:lnTo>
                  <a:pt x="8105603" y="0"/>
                </a:lnTo>
                <a:lnTo>
                  <a:pt x="8105603" y="12166009"/>
                </a:lnTo>
                <a:lnTo>
                  <a:pt x="0" y="12166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542" y="156210"/>
            <a:ext cx="1639129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OF BUBBLES ON THE DEFI ECOSYSTEM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2521" y="1322409"/>
            <a:ext cx="9999626" cy="942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DeFi bubbles often lead to severe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corrections</a:t>
            </a: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Significant losses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for investors and undermining confidence in the ecosystem. </a:t>
            </a: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These cycles also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expose vulnerabilities in protocols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, such as liquidity risks and security flaws. </a:t>
            </a:r>
          </a:p>
          <a:p>
            <a:pPr algn="l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Despite short-term setbacks, bubbles can stimulate innovation and 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attract new participants</a:t>
            </a:r>
            <a:r>
              <a:rPr lang="en-US" sz="359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, ultimately contributing to the ecosystem’s</a:t>
            </a:r>
            <a:r>
              <a:rPr lang="en-US" b="true" sz="3599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long-term evolution.</a:t>
            </a:r>
          </a:p>
          <a:p>
            <a:pPr algn="l">
              <a:lnSpc>
                <a:spcPts val="53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207" y="1710690"/>
            <a:ext cx="10388700" cy="7904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903" indent="-414951" lvl="1">
              <a:lnSpc>
                <a:spcPts val="5765"/>
              </a:lnSpc>
              <a:buFont typeface="Arial"/>
              <a:buChar char="•"/>
            </a:pP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Set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tin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exposure limits</a:t>
            </a:r>
          </a:p>
          <a:p>
            <a:pPr algn="l" marL="829903" indent="-414951" lvl="1">
              <a:lnSpc>
                <a:spcPts val="5765"/>
              </a:lnSpc>
              <a:buFont typeface="Arial"/>
              <a:buChar char="•"/>
            </a:pP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Continuous monitoring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of protocol health</a:t>
            </a:r>
          </a:p>
          <a:p>
            <a:pPr algn="l" marL="829903" indent="-414951" lvl="1">
              <a:lnSpc>
                <a:spcPts val="5765"/>
              </a:lnSpc>
              <a:buFont typeface="Arial"/>
              <a:buChar char="•"/>
            </a:pP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Employing </a:t>
            </a: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automated alert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syst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ms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and stress testing scenarios helps in mitigating potential losses.</a:t>
            </a:r>
          </a:p>
          <a:p>
            <a:pPr algn="l" marL="829903" indent="-414951" lvl="1">
              <a:lnSpc>
                <a:spcPts val="5765"/>
              </a:lnSpc>
              <a:buFont typeface="Arial"/>
              <a:buChar char="•"/>
            </a:pP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foste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ring </a:t>
            </a: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transparency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nd robu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 </a:t>
            </a:r>
            <a:r>
              <a:rPr lang="en-US" b="true" sz="3843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governance frameworks</a:t>
            </a:r>
            <a:r>
              <a:rPr lang="en-US" sz="3843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can enhance resilience against bubble-related disruptions.</a:t>
            </a:r>
          </a:p>
          <a:p>
            <a:pPr algn="l">
              <a:lnSpc>
                <a:spcPts val="576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697977" y="1133851"/>
            <a:ext cx="7220604" cy="8124449"/>
          </a:xfrm>
          <a:custGeom>
            <a:avLst/>
            <a:gdLst/>
            <a:ahLst/>
            <a:cxnLst/>
            <a:rect r="r" b="b" t="t" l="l"/>
            <a:pathLst>
              <a:path h="8124449" w="7220604">
                <a:moveTo>
                  <a:pt x="0" y="0"/>
                </a:moveTo>
                <a:lnTo>
                  <a:pt x="7220605" y="0"/>
                </a:lnTo>
                <a:lnTo>
                  <a:pt x="7220605" y="8124449"/>
                </a:lnTo>
                <a:lnTo>
                  <a:pt x="0" y="8124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8003" y="156210"/>
            <a:ext cx="16391297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MANAGEMENT AND MITIGATION STRATEGIES</a:t>
            </a: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314" y="1355338"/>
            <a:ext cx="7288048" cy="4897766"/>
          </a:xfrm>
          <a:custGeom>
            <a:avLst/>
            <a:gdLst/>
            <a:ahLst/>
            <a:cxnLst/>
            <a:rect r="r" b="b" t="t" l="l"/>
            <a:pathLst>
              <a:path h="4897766" w="7288048">
                <a:moveTo>
                  <a:pt x="0" y="0"/>
                </a:moveTo>
                <a:lnTo>
                  <a:pt x="7288048" y="0"/>
                </a:lnTo>
                <a:lnTo>
                  <a:pt x="7288048" y="4897765"/>
                </a:lnTo>
                <a:lnTo>
                  <a:pt x="0" y="4897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268" r="-1950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8147" y="5434862"/>
            <a:ext cx="6434825" cy="4852138"/>
          </a:xfrm>
          <a:custGeom>
            <a:avLst/>
            <a:gdLst/>
            <a:ahLst/>
            <a:cxnLst/>
            <a:rect r="r" b="b" t="t" l="l"/>
            <a:pathLst>
              <a:path h="4852138" w="6434825">
                <a:moveTo>
                  <a:pt x="0" y="0"/>
                </a:moveTo>
                <a:lnTo>
                  <a:pt x="6434825" y="0"/>
                </a:lnTo>
                <a:lnTo>
                  <a:pt x="6434825" y="4852138"/>
                </a:lnTo>
                <a:lnTo>
                  <a:pt x="0" y="4852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031" t="-39861" r="-10915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16789" y="1355338"/>
            <a:ext cx="7271211" cy="5102277"/>
          </a:xfrm>
          <a:custGeom>
            <a:avLst/>
            <a:gdLst/>
            <a:ahLst/>
            <a:cxnLst/>
            <a:rect r="r" b="b" t="t" l="l"/>
            <a:pathLst>
              <a:path h="5102277" w="7271211">
                <a:moveTo>
                  <a:pt x="0" y="0"/>
                </a:moveTo>
                <a:lnTo>
                  <a:pt x="7271211" y="0"/>
                </a:lnTo>
                <a:lnTo>
                  <a:pt x="7271211" y="5102277"/>
                </a:lnTo>
                <a:lnTo>
                  <a:pt x="0" y="5102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625" t="-34518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8003" y="156210"/>
            <a:ext cx="16391297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MANAGEMENT AND MITIGATION STRATEGIES</a:t>
            </a: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40967"/>
            <a:ext cx="15893481" cy="2036826"/>
            <a:chOff x="0" y="0"/>
            <a:chExt cx="3270264" cy="41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0264" cy="419100"/>
            </a:xfrm>
            <a:custGeom>
              <a:avLst/>
              <a:gdLst/>
              <a:ahLst/>
              <a:cxnLst/>
              <a:rect r="r" b="b" t="t" l="l"/>
              <a:pathLst>
                <a:path h="419100" w="3270264">
                  <a:moveTo>
                    <a:pt x="9514" y="0"/>
                  </a:moveTo>
                  <a:lnTo>
                    <a:pt x="3260750" y="0"/>
                  </a:lnTo>
                  <a:cubicBezTo>
                    <a:pt x="3263273" y="0"/>
                    <a:pt x="3265693" y="1002"/>
                    <a:pt x="3267477" y="2787"/>
                  </a:cubicBezTo>
                  <a:cubicBezTo>
                    <a:pt x="3269261" y="4571"/>
                    <a:pt x="3270264" y="6991"/>
                    <a:pt x="3270264" y="9514"/>
                  </a:cubicBezTo>
                  <a:lnTo>
                    <a:pt x="3270264" y="409586"/>
                  </a:lnTo>
                  <a:cubicBezTo>
                    <a:pt x="3270264" y="414840"/>
                    <a:pt x="3266004" y="419100"/>
                    <a:pt x="3260750" y="419100"/>
                  </a:cubicBezTo>
                  <a:lnTo>
                    <a:pt x="9514" y="419100"/>
                  </a:lnTo>
                  <a:cubicBezTo>
                    <a:pt x="4260" y="419100"/>
                    <a:pt x="0" y="414840"/>
                    <a:pt x="0" y="409586"/>
                  </a:cubicBezTo>
                  <a:lnTo>
                    <a:pt x="0" y="9514"/>
                  </a:lnTo>
                  <a:cubicBezTo>
                    <a:pt x="0" y="4260"/>
                    <a:pt x="4260" y="0"/>
                    <a:pt x="9514" y="0"/>
                  </a:cubicBezTo>
                  <a:close/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3270264" cy="40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09414" y="5962650"/>
            <a:ext cx="14812767" cy="333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•Prioritize protocol security audits and track records</a:t>
            </a:r>
          </a:p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•Demand real-world use cases beyond speculation</a:t>
            </a:r>
          </a:p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•Monitor regulatory developments closely</a:t>
            </a:r>
          </a:p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•Practice disciplined position sizing and risk management</a:t>
            </a:r>
          </a:p>
          <a:p>
            <a:pPr algn="l" marL="777232" indent="-388616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•Maintain patience during both FOMO and panic phases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5705475"/>
            <a:ext cx="15893481" cy="4107398"/>
            <a:chOff x="0" y="0"/>
            <a:chExt cx="3270264" cy="845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0264" cy="845144"/>
            </a:xfrm>
            <a:custGeom>
              <a:avLst/>
              <a:gdLst/>
              <a:ahLst/>
              <a:cxnLst/>
              <a:rect r="r" b="b" t="t" l="l"/>
              <a:pathLst>
                <a:path h="845144" w="3270264">
                  <a:moveTo>
                    <a:pt x="9514" y="0"/>
                  </a:moveTo>
                  <a:lnTo>
                    <a:pt x="3260750" y="0"/>
                  </a:lnTo>
                  <a:cubicBezTo>
                    <a:pt x="3263273" y="0"/>
                    <a:pt x="3265693" y="1002"/>
                    <a:pt x="3267477" y="2787"/>
                  </a:cubicBezTo>
                  <a:cubicBezTo>
                    <a:pt x="3269261" y="4571"/>
                    <a:pt x="3270264" y="6991"/>
                    <a:pt x="3270264" y="9514"/>
                  </a:cubicBezTo>
                  <a:lnTo>
                    <a:pt x="3270264" y="835630"/>
                  </a:lnTo>
                  <a:cubicBezTo>
                    <a:pt x="3270264" y="840884"/>
                    <a:pt x="3266004" y="845144"/>
                    <a:pt x="3260750" y="845144"/>
                  </a:cubicBezTo>
                  <a:lnTo>
                    <a:pt x="9514" y="845144"/>
                  </a:lnTo>
                  <a:cubicBezTo>
                    <a:pt x="4260" y="845144"/>
                    <a:pt x="0" y="840884"/>
                    <a:pt x="0" y="835630"/>
                  </a:cubicBezTo>
                  <a:lnTo>
                    <a:pt x="0" y="9514"/>
                  </a:lnTo>
                  <a:cubicBezTo>
                    <a:pt x="0" y="4260"/>
                    <a:pt x="4260" y="0"/>
                    <a:pt x="9514" y="0"/>
                  </a:cubicBezTo>
                  <a:close/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3270264" cy="835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0176" y="4639755"/>
            <a:ext cx="2142260" cy="2131441"/>
          </a:xfrm>
          <a:custGeom>
            <a:avLst/>
            <a:gdLst/>
            <a:ahLst/>
            <a:cxnLst/>
            <a:rect r="r" b="b" t="t" l="l"/>
            <a:pathLst>
              <a:path h="2131441" w="2142260">
                <a:moveTo>
                  <a:pt x="0" y="0"/>
                </a:moveTo>
                <a:lnTo>
                  <a:pt x="2142260" y="0"/>
                </a:lnTo>
                <a:lnTo>
                  <a:pt x="2142260" y="2131440"/>
                </a:lnTo>
                <a:lnTo>
                  <a:pt x="0" y="21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8542" y="156210"/>
            <a:ext cx="15010915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 u="sng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NAVIGATING THE NEXT DEFI WAVE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046887" y="1453515"/>
            <a:ext cx="619422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3599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Inevitable 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8542" y="2134502"/>
            <a:ext cx="15010915" cy="176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trike="noStrike" u="none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Another DeFi bubble is highly probable given historical patterns, human psychology, and market dynamics. However, precise timing and magnitude remain fundamentally unpredictable.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57703" y="5143500"/>
            <a:ext cx="377259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Your Action Plan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22745"/>
            <a:ext cx="1007497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6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8434614" y="5708403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DAHA8ft1OiY</dc:identifier>
  <dcterms:modified xsi:type="dcterms:W3CDTF">2011-08-01T06:04:30Z</dcterms:modified>
  <cp:revision>1</cp:revision>
  <dc:title>DEFI CASE STUDY PPT </dc:title>
</cp:coreProperties>
</file>